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ownloads\&#1058;&#1072;&#1073;&#1083;&#1080;&#1094;&#1072;%20&#1087;&#1086;%20&#1078;&#1080;&#1083;&#1100;&#110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.11944444444444445"/>
                  <c:y val="-2.0025028657865814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00000"/>
                        </a:solidFill>
                      </a:rPr>
                      <a:t>17</a:t>
                    </a:r>
                    <a:r>
                      <a:rPr lang="ru-RU" b="1">
                        <a:solidFill>
                          <a:srgbClr val="C00000"/>
                        </a:solidFill>
                      </a:rPr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66666666666666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388888888888879"/>
                  <c:y val="-3.3375047763110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'[Таблица по жилью.xlsx]Лист1'!$A$3:$A$5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'[Таблица по жилью.xlsx]Лист1'!$D$3:$D$5</c:f>
              <c:numCache>
                <c:formatCode>General</c:formatCode>
                <c:ptCount val="3"/>
                <c:pt idx="0">
                  <c:v>17</c:v>
                </c:pt>
                <c:pt idx="1">
                  <c:v>48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9444444444444445E-2"/>
                  <c:y val="-0.4071758455055899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4</a:t>
                    </a:r>
                    <a:r>
                      <a:rPr lang="ru-RU" sz="1800" b="1" dirty="0" smtClean="0">
                        <a:solidFill>
                          <a:srgbClr val="002060"/>
                        </a:solidFill>
                      </a:rPr>
                      <a:t>24</a:t>
                    </a:r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,</a:t>
                    </a:r>
                    <a:r>
                      <a:rPr lang="ru-RU" sz="1800" b="1" dirty="0">
                        <a:solidFill>
                          <a:srgbClr val="002060"/>
                        </a:solidFill>
                      </a:rPr>
                      <a:t>4</a:t>
                    </a:r>
                    <a:endParaRPr lang="en-US" sz="1800" b="1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0.38047554449945048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ru-RU" sz="1800" b="1" dirty="0" smtClean="0">
                        <a:solidFill>
                          <a:srgbClr val="002060"/>
                        </a:solidFill>
                      </a:rPr>
                      <a:t>424</a:t>
                    </a:r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,4</a:t>
                    </a:r>
                    <a:endParaRPr lang="ru-RU" sz="1600" b="1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0.400500573157316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ru-RU" sz="1800" b="1" dirty="0" smtClean="0">
                        <a:solidFill>
                          <a:srgbClr val="002060"/>
                        </a:solidFill>
                      </a:rPr>
                      <a:t>424</a:t>
                    </a:r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,4</a:t>
                    </a:r>
                    <a:r>
                      <a:rPr lang="ru-RU" sz="1800" b="1" dirty="0" smtClean="0">
                        <a:solidFill>
                          <a:srgbClr val="002060"/>
                        </a:solidFill>
                      </a:rPr>
                      <a:t> </a:t>
                    </a:r>
                    <a:endParaRPr lang="en-US" sz="1800" b="1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'[Таблица по жилью.xlsx]Лист1'!$F$3:$F$5</c:f>
              <c:numCache>
                <c:formatCode>0.0</c:formatCode>
                <c:ptCount val="3"/>
                <c:pt idx="0">
                  <c:v>407.375</c:v>
                </c:pt>
                <c:pt idx="1">
                  <c:v>376.375</c:v>
                </c:pt>
                <c:pt idx="2">
                  <c:v>392.375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950976"/>
        <c:axId val="65217664"/>
        <c:axId val="0"/>
      </c:bar3DChart>
      <c:catAx>
        <c:axId val="4595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5217664"/>
        <c:crosses val="autoZero"/>
        <c:auto val="1"/>
        <c:lblAlgn val="ctr"/>
        <c:lblOffset val="100"/>
        <c:noMultiLvlLbl val="0"/>
      </c:catAx>
      <c:valAx>
        <c:axId val="6521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950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8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2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4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8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8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9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8D51-FD7A-4E91-A59D-D1EA69B42FE1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C9F4-5A33-4966-9608-AC964C3F4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4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74"/>
            <a:ext cx="9144000" cy="6305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9158" y="272842"/>
            <a:ext cx="6983322" cy="5415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1700"/>
              </a:lnSpc>
            </a:pPr>
            <a:r>
              <a:rPr lang="ru-RU" sz="20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Решением Совета ГО </a:t>
            </a:r>
            <a:r>
              <a:rPr lang="ru-RU" sz="2000" b="1" cap="none" spc="0" dirty="0" err="1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г.Стерлитамак</a:t>
            </a:r>
            <a:r>
              <a:rPr lang="ru-RU" sz="20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№3-6/16з от 2.04.2013 г </a:t>
            </a:r>
          </a:p>
          <a:p>
            <a:pPr>
              <a:lnSpc>
                <a:spcPts val="1700"/>
              </a:lnSpc>
            </a:pPr>
            <a:r>
              <a:rPr lang="ru-RU" sz="20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членами Молодежного совета третьего созыва утверждены:</a:t>
            </a:r>
            <a:endParaRPr lang="ru-RU" sz="20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92696"/>
            <a:ext cx="7776552" cy="44704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Вахитова</a:t>
            </a: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Рамзия</a:t>
            </a: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Рамзилевна</a:t>
            </a: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студент филиала УГНТУ в </a:t>
            </a:r>
            <a:r>
              <a:rPr lang="ru-RU" sz="1600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г.Стерлитамак</a:t>
            </a:r>
            <a:endParaRPr lang="ru-RU" sz="1600" b="1" dirty="0">
              <a:ln w="3175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Aft>
                <a:spcPts val="300"/>
              </a:spcAft>
            </a:pP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Данилов Аслан Русланович </a:t>
            </a:r>
            <a:r>
              <a:rPr lang="ru-RU" sz="1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предприниматель</a:t>
            </a:r>
          </a:p>
          <a:p>
            <a:pPr>
              <a:spcAft>
                <a:spcPts val="300"/>
              </a:spcAft>
            </a:pPr>
            <a:r>
              <a:rPr lang="ru-RU" b="1" spc="-3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Ибрагимова Оксана Сергеевна </a:t>
            </a:r>
            <a:r>
              <a:rPr lang="ru-RU" sz="1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ru-RU" sz="1600" b="1" spc="-1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специалист дирекции Ассоциация предпринимателей </a:t>
            </a:r>
            <a:endParaRPr lang="ru-RU" sz="1600" b="1" spc="-100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Aft>
                <a:spcPts val="300"/>
              </a:spcAft>
            </a:pP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Каримов Эдуард </a:t>
            </a:r>
            <a:r>
              <a:rPr lang="ru-RU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Хасанович</a:t>
            </a: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инженер ЦЗЛ ОАО «СНЗХ»</a:t>
            </a:r>
          </a:p>
          <a:p>
            <a:pPr>
              <a:spcAft>
                <a:spcPts val="300"/>
              </a:spcAft>
            </a:pPr>
            <a:r>
              <a:rPr lang="ru-RU" b="1" spc="-5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Кускильдин</a:t>
            </a:r>
            <a:r>
              <a:rPr lang="ru-RU" b="1" spc="-5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spc="-5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Азат</a:t>
            </a:r>
            <a:r>
              <a:rPr lang="ru-RU" b="1" spc="-5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spc="-5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Магафурович</a:t>
            </a:r>
            <a:r>
              <a:rPr lang="ru-RU" b="1" spc="-5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spc="-5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ru-RU" sz="1600" b="1" spc="-100" dirty="0" err="1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и.о</a:t>
            </a:r>
            <a:r>
              <a:rPr lang="ru-RU" sz="1600" b="1" spc="-10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начальника МКУ «Отдел по молодежной </a:t>
            </a:r>
            <a:r>
              <a:rPr lang="ru-RU" sz="1600" b="1" spc="-10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политике»</a:t>
            </a:r>
            <a:endParaRPr lang="ru-RU" sz="1600" b="1" spc="-100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Aft>
                <a:spcPts val="300"/>
              </a:spcAft>
            </a:pP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Назаров </a:t>
            </a:r>
            <a:r>
              <a:rPr lang="ru-RU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Айбулат</a:t>
            </a: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Азаматович</a:t>
            </a: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студент  </a:t>
            </a:r>
            <a:r>
              <a:rPr lang="ru-RU" sz="1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 БГУ</a:t>
            </a:r>
            <a:endParaRPr lang="ru-RU" sz="1600" b="1" dirty="0">
              <a:ln w="3175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Aft>
                <a:spcPts val="300"/>
              </a:spcAft>
            </a:pPr>
            <a:r>
              <a:rPr lang="ru-RU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Петрусев</a:t>
            </a: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Иван Алексеевич </a:t>
            </a:r>
            <a:r>
              <a:rPr lang="ru-RU" sz="1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студент  СФ БГУ</a:t>
            </a:r>
            <a:endParaRPr lang="ru-RU" sz="1600" b="1" dirty="0">
              <a:ln w="3175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Aft>
                <a:spcPts val="300"/>
              </a:spcAft>
            </a:pP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Примак Владимир Олегович </a:t>
            </a:r>
            <a:r>
              <a:rPr lang="ru-RU" sz="1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ru-RU" sz="1600" b="1" spc="-10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менеджер дирекции Ассоциации </a:t>
            </a:r>
            <a:r>
              <a:rPr lang="ru-RU" sz="1600" b="1" spc="-1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предпринимателей </a:t>
            </a:r>
            <a:endParaRPr lang="ru-RU" sz="1600" b="1" spc="-100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Aft>
                <a:spcPts val="300"/>
              </a:spcAft>
            </a:pPr>
            <a:r>
              <a:rPr lang="ru-RU" b="1" spc="-10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Рыжманова</a:t>
            </a:r>
            <a:r>
              <a:rPr lang="ru-RU" b="1" spc="-1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Анастасия Леонидовна </a:t>
            </a:r>
            <a:r>
              <a:rPr lang="ru-RU" sz="1600" b="1" spc="-10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главный специалист аппарат </a:t>
            </a:r>
            <a:r>
              <a:rPr lang="ru-RU" sz="1600" b="1" spc="-10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Совета ГО </a:t>
            </a:r>
            <a:r>
              <a:rPr lang="ru-RU" sz="1600" b="1" spc="-100" dirty="0" err="1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г.Стерлитамак</a:t>
            </a:r>
            <a:r>
              <a:rPr lang="ru-RU" sz="1600" b="1" spc="-10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>
              <a:spcAft>
                <a:spcPts val="300"/>
              </a:spcAft>
            </a:pPr>
            <a:r>
              <a:rPr lang="ru-RU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Латыпов</a:t>
            </a: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Азат</a:t>
            </a: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Радикович</a:t>
            </a:r>
            <a:r>
              <a:rPr lang="en-US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ru-RU" sz="1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студент </a:t>
            </a:r>
            <a:r>
              <a:rPr lang="ru-RU" sz="1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СФ БГУ</a:t>
            </a:r>
          </a:p>
          <a:p>
            <a:pPr>
              <a:spcAft>
                <a:spcPts val="300"/>
              </a:spcAft>
            </a:pPr>
            <a:r>
              <a:rPr lang="ru-RU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Магазейщиков</a:t>
            </a: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Кирилл Павлович </a:t>
            </a:r>
            <a:r>
              <a:rPr lang="ru-RU" sz="1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учащийся </a:t>
            </a:r>
            <a:r>
              <a:rPr lang="ru-RU" sz="1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лицея </a:t>
            </a:r>
            <a:r>
              <a:rPr lang="ru-RU" sz="1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</a:t>
            </a:r>
            <a:r>
              <a:rPr lang="ru-RU" sz="1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1600" b="1" dirty="0">
              <a:ln w="3175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Aft>
                <a:spcPts val="300"/>
              </a:spcAft>
            </a:pP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Федоров Михаил Вячеславович </a:t>
            </a:r>
            <a:r>
              <a:rPr lang="ru-RU" sz="1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инженер–сметчик ОАО </a:t>
            </a:r>
            <a:r>
              <a:rPr lang="ru-RU" sz="1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«Каустик</a:t>
            </a:r>
            <a:r>
              <a:rPr lang="ru-RU" sz="1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>
              <a:spcAft>
                <a:spcPts val="300"/>
              </a:spcAft>
            </a:pP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Хабибуллин </a:t>
            </a:r>
            <a:r>
              <a:rPr lang="ru-RU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Рамиль</a:t>
            </a:r>
            <a:r>
              <a:rPr lang="ru-RU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Рафаилевич</a:t>
            </a:r>
            <a:r>
              <a:rPr lang="ru-RU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16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студент  СФ БГУ</a:t>
            </a:r>
          </a:p>
          <a:p>
            <a:pPr>
              <a:spcAft>
                <a:spcPts val="300"/>
              </a:spcAft>
            </a:pPr>
            <a:endParaRPr lang="ru-RU" b="1" dirty="0">
              <a:ln w="3175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1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74"/>
            <a:ext cx="9144000" cy="6305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2462" y="1219399"/>
            <a:ext cx="7684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Представитель Молодежного совета в Совете ГО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г.Стерлитамак</a:t>
            </a:r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0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ru-RU" sz="2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Рыжманова</a:t>
            </a:r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Анастасия </a:t>
            </a:r>
            <a:r>
              <a:rPr lang="ru-RU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– секретарь Молодежного совета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5734" y="2348880"/>
            <a:ext cx="75831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spc="-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Представитель Молодежного совета в Антикоррупционной комиссии</a:t>
            </a:r>
          </a:p>
          <a:p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Примак Владимир </a:t>
            </a:r>
            <a:r>
              <a:rPr lang="ru-RU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sz="2000" b="1" cap="none" spc="-2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зам. председателя Молодежного совета</a:t>
            </a:r>
          </a:p>
          <a:p>
            <a:r>
              <a:rPr lang="ru-RU" sz="2000" b="1" spc="-2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по социальным проектам</a:t>
            </a:r>
            <a:endParaRPr lang="ru-RU" sz="2000" b="1" cap="none" spc="-2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6746" y="3700189"/>
            <a:ext cx="7428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spc="-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Представитель Молодежного совета в Общественной палате города</a:t>
            </a:r>
            <a:endParaRPr lang="ru-RU" sz="2000" b="1" spc="-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Назаров </a:t>
            </a:r>
            <a:r>
              <a:rPr lang="ru-RU" sz="2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Айбулат</a:t>
            </a:r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sz="2000" b="1" cap="none" spc="-2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член Молодежного совета</a:t>
            </a:r>
          </a:p>
        </p:txBody>
      </p:sp>
    </p:spTree>
    <p:extLst>
      <p:ext uri="{BB962C8B-B14F-4D97-AF65-F5344CB8AC3E}">
        <p14:creationId xmlns:p14="http://schemas.microsoft.com/office/powerpoint/2010/main" val="18500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74"/>
            <a:ext cx="9144000" cy="6305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276174"/>
            <a:ext cx="745232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Интернет площадки:</a:t>
            </a:r>
          </a:p>
          <a:p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sovet.sterlitamakadm.ru/</a:t>
            </a:r>
            <a:r>
              <a:rPr lang="en-US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youth_council</a:t>
            </a:r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/ - </a:t>
            </a:r>
            <a:r>
              <a:rPr lang="ru-RU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вкладка официального сайта </a:t>
            </a:r>
          </a:p>
          <a:p>
            <a:r>
              <a:rPr lang="ru-RU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                                                                                 Совета ГО </a:t>
            </a:r>
            <a:r>
              <a:rPr lang="ru-RU" b="1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г.Стерлитамак</a:t>
            </a:r>
            <a:r>
              <a:rPr lang="ru-RU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 РБ</a:t>
            </a:r>
          </a:p>
          <a:p>
            <a:r>
              <a:rPr lang="en-US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n</a:t>
            </a:r>
            <a:r>
              <a:rPr lang="en-US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ewparlament.ru </a:t>
            </a:r>
            <a:r>
              <a:rPr lang="ru-RU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– страница на официальном сайте Молодежного </a:t>
            </a:r>
          </a:p>
          <a:p>
            <a:r>
              <a:rPr lang="ru-RU" b="1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                  </a:t>
            </a:r>
            <a:r>
              <a:rPr lang="ru-RU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                 парламентского движения России</a:t>
            </a:r>
          </a:p>
          <a:p>
            <a:r>
              <a:rPr lang="en-US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vk.com/</a:t>
            </a:r>
            <a:r>
              <a:rPr lang="en-US" b="1" cap="none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sovetmol</a:t>
            </a:r>
            <a:r>
              <a:rPr lang="ru-RU" b="1" cap="none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81000"/>
                    </a:srgbClr>
                  </a:innerShdw>
                </a:effectLst>
              </a:rPr>
              <a:t> – страница в социальной сети</a:t>
            </a:r>
            <a:endParaRPr lang="ru-RU" b="1" cap="none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81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348880"/>
            <a:ext cx="7452320" cy="25083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8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66000"/>
                    </a:prstClr>
                  </a:outerShdw>
                </a:effectLst>
              </a:rPr>
              <a:t>«Городское студенческое самоуправление»</a:t>
            </a:r>
          </a:p>
          <a:p>
            <a:r>
              <a:rPr lang="ru-RU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66000"/>
                    </a:prstClr>
                  </a:outerShdw>
                </a:effectLst>
              </a:rPr>
              <a:t>(отв. Хабибуллин Р.Р</a:t>
            </a:r>
            <a:r>
              <a:rPr lang="ru-RU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66000"/>
                    </a:prstClr>
                  </a:outerShdw>
                </a:effectLst>
              </a:rPr>
              <a:t>.,  </a:t>
            </a:r>
            <a:r>
              <a:rPr lang="ru-RU" b="1" cap="none" spc="50" dirty="0" err="1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66000"/>
                    </a:prstClr>
                  </a:outerShdw>
                </a:effectLst>
              </a:rPr>
              <a:t>Латыпов</a:t>
            </a:r>
            <a:r>
              <a:rPr lang="ru-RU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66000"/>
                    </a:prstClr>
                  </a:outerShdw>
                </a:effectLst>
              </a:rPr>
              <a:t> А.Р</a:t>
            </a:r>
            <a:r>
              <a:rPr lang="ru-RU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66000"/>
                    </a:prstClr>
                  </a:outerShdw>
                </a:effectLst>
              </a:rPr>
              <a:t>.,  </a:t>
            </a:r>
            <a:r>
              <a:rPr lang="ru-RU" b="1" cap="none" spc="50" dirty="0" err="1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66000"/>
                    </a:prstClr>
                  </a:outerShdw>
                </a:effectLst>
              </a:rPr>
              <a:t>Вахитова</a:t>
            </a:r>
            <a:r>
              <a:rPr lang="ru-RU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66000"/>
                    </a:prstClr>
                  </a:outerShdw>
                </a:effectLst>
              </a:rPr>
              <a:t> Р.Р.)</a:t>
            </a:r>
          </a:p>
          <a:p>
            <a:r>
              <a:rPr lang="ru-RU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Актуальные вопросы повестки дня:</a:t>
            </a:r>
          </a:p>
          <a:p>
            <a:pPr>
              <a:spcBef>
                <a:spcPts val="600"/>
              </a:spcBef>
            </a:pPr>
            <a:r>
              <a:rPr lang="ru-RU" sz="1500" b="1" dirty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1. О развитии студенческого актива города и его роли в формировании гражданского общества</a:t>
            </a:r>
          </a:p>
          <a:p>
            <a:pPr>
              <a:spcBef>
                <a:spcPts val="600"/>
              </a:spcBef>
            </a:pPr>
            <a:r>
              <a:rPr lang="ru-RU" sz="1500" b="1" dirty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2. О формировании Положения о конкурсе «Студент года – 2013 / Лицеист года 2013»</a:t>
            </a:r>
          </a:p>
          <a:p>
            <a:pPr>
              <a:spcBef>
                <a:spcPts val="600"/>
              </a:spcBef>
            </a:pPr>
            <a:r>
              <a:rPr lang="ru-RU" sz="1500" b="1" dirty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3. Конкурс «Лучшие общежитие</a:t>
            </a:r>
            <a:r>
              <a:rPr lang="ru-RU" sz="1500" b="1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»: итоги</a:t>
            </a:r>
            <a:r>
              <a:rPr lang="ru-RU" sz="1500" b="1" dirty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, замечания и </a:t>
            </a:r>
            <a:r>
              <a:rPr lang="ru-RU" sz="1500" b="1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предложения</a:t>
            </a:r>
            <a:endParaRPr lang="ru-RU" sz="1500" b="1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  <a:p>
            <a:endParaRPr lang="ru-RU" b="1" cap="none" spc="50" dirty="0" smtClean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  <a:alpha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7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74"/>
            <a:ext cx="9144000" cy="6305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260648"/>
            <a:ext cx="779854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u="sng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Программа оценки деятельности Молодежного совета </a:t>
            </a:r>
          </a:p>
          <a:p>
            <a:r>
              <a:rPr lang="ru-RU" b="1" cap="none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утверждена решением Молодежного совета (протокол №3 от 19.06.2013 г.)</a:t>
            </a:r>
            <a:endParaRPr lang="ru-RU" b="1" cap="none" spc="-20" dirty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4176" y="976660"/>
            <a:ext cx="75963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u="sng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Заседания Городского клуба молодого избирателя на темы</a:t>
            </a:r>
            <a:r>
              <a:rPr lang="ru-RU" sz="2000" b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:</a:t>
            </a:r>
          </a:p>
          <a:p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«Выборы-2013» </a:t>
            </a:r>
            <a:r>
              <a:rPr lang="ru-RU" sz="16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(сентябрь 2013 г) – отв. Назаров А.А.</a:t>
            </a:r>
          </a:p>
          <a:p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собрало </a:t>
            </a: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80 молодых горожан с активной гражданской позицией, озвучены мнения молодежи о предстоящих выборах, рассмотрены изменения в порядке голосования.</a:t>
            </a:r>
          </a:p>
          <a:p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Приглашенный гость – Председатель ТИК Герасимова С.М. </a:t>
            </a:r>
          </a:p>
          <a:p>
            <a:r>
              <a:rPr lang="ru-RU" sz="2000" b="1" cap="none" spc="-5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«Молодежь в избирательном процессе»</a:t>
            </a:r>
            <a:r>
              <a:rPr lang="ru-RU" sz="1600" b="1" cap="none" spc="-5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(ноябрь 2013 г) – отв. Хабибуллин Р.Р.</a:t>
            </a:r>
          </a:p>
          <a:p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собрало </a:t>
            </a: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более 100 </a:t>
            </a:r>
            <a:r>
              <a:rPr lang="ru-RU" sz="1400" b="1" dirty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молодых горожан с активной гражданской </a:t>
            </a:r>
            <a:r>
              <a:rPr lang="ru-RU" sz="14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позицией, показан опыт участия молодежи в качестве избирателей, наблюдателей, членов комиссий, кандидатов.</a:t>
            </a:r>
            <a:endParaRPr lang="ru-RU" sz="1400" b="1" dirty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  <a:p>
            <a:r>
              <a:rPr lang="ru-RU" sz="1400" b="1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Приглашенные гости </a:t>
            </a:r>
            <a:r>
              <a:rPr lang="ru-RU" sz="1400" b="1" spc="-20" dirty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– </a:t>
            </a:r>
            <a:r>
              <a:rPr lang="ru-RU" sz="1400" b="1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депутаты Совета, члены Общественной палаты города, Председатель ТИК</a:t>
            </a:r>
            <a:endParaRPr lang="ru-RU" sz="2000" b="1" cap="none" dirty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1" y="3284984"/>
            <a:ext cx="752433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u="sng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Социальные мероприятия:</a:t>
            </a:r>
          </a:p>
          <a:p>
            <a:r>
              <a:rPr lang="ru-RU" b="1" cap="none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Республиканская акция «Экология здоровья</a:t>
            </a:r>
            <a:r>
              <a:rPr lang="ru-RU" b="1" cap="none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» </a:t>
            </a:r>
            <a:endParaRPr lang="ru-RU" b="1" cap="none" spc="-20" dirty="0" smtClean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  <a:p>
            <a:r>
              <a:rPr lang="ru-RU" sz="1400" b="1" cap="none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Благодарности: </a:t>
            </a:r>
            <a:r>
              <a:rPr lang="ru-RU" sz="1400" b="1" i="1" cap="none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тренеру </a:t>
            </a:r>
            <a:r>
              <a:rPr lang="ru-RU" sz="1400" b="1" i="1" cap="none" spc="-20" dirty="0" err="1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Рысаевой</a:t>
            </a:r>
            <a:r>
              <a:rPr lang="ru-RU" sz="1400" b="1" i="1" cap="none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</a:t>
            </a:r>
            <a:r>
              <a:rPr lang="ru-RU" sz="1400" b="1" i="1" cap="none" spc="-20" dirty="0" err="1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Диляре</a:t>
            </a:r>
            <a:r>
              <a:rPr lang="ru-RU" sz="1400" b="1" i="1" cap="none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</a:t>
            </a:r>
            <a:r>
              <a:rPr lang="ru-RU" sz="1400" b="1" i="1" cap="none" spc="-20" dirty="0" err="1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Ильдаровне</a:t>
            </a:r>
            <a:r>
              <a:rPr lang="ru-RU" sz="1400" b="1" i="1" cap="none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,   студентам СФ БГУ,     РСУ ДОР</a:t>
            </a:r>
          </a:p>
          <a:p>
            <a:r>
              <a:rPr lang="ru-RU" b="1" spc="-20" dirty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День </a:t>
            </a:r>
            <a:r>
              <a:rPr lang="ru-RU" b="1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молодежи</a:t>
            </a:r>
          </a:p>
          <a:p>
            <a:r>
              <a:rPr lang="ru-RU" sz="1400" b="1" spc="-20" dirty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Благодарность: </a:t>
            </a:r>
            <a:r>
              <a:rPr lang="ru-RU" sz="1400" b="1" i="1" spc="-20" dirty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куратору </a:t>
            </a:r>
            <a:r>
              <a:rPr lang="ru-RU" sz="1400" b="1" i="1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Молодежного совета </a:t>
            </a:r>
            <a:r>
              <a:rPr lang="ru-RU" sz="1400" b="1" i="1" spc="-20" dirty="0" err="1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Максютову</a:t>
            </a:r>
            <a:r>
              <a:rPr lang="ru-RU" sz="1400" b="1" i="1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</a:t>
            </a:r>
            <a:r>
              <a:rPr lang="ru-RU" sz="1400" b="1" i="1" spc="-20" dirty="0" err="1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Азату</a:t>
            </a:r>
            <a:r>
              <a:rPr lang="ru-RU" sz="1400" b="1" i="1" spc="-2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</a:t>
            </a:r>
            <a:r>
              <a:rPr lang="ru-RU" sz="1400" b="1" i="1" spc="-20" dirty="0" err="1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Мариусовичу</a:t>
            </a:r>
            <a:endParaRPr lang="ru-RU" sz="1400" b="1" i="1" spc="-20" dirty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6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74"/>
            <a:ext cx="9144000" cy="6305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260648"/>
            <a:ext cx="56864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u="sng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Комиссия по предпринимательству:</a:t>
            </a:r>
            <a:endParaRPr lang="ru-RU" sz="2000" b="1" cap="none" dirty="0" smtClean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  <a:p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    Примак Владимир – </a:t>
            </a:r>
            <a:r>
              <a:rPr lang="ru-RU" sz="2000" b="1" i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председатель комиссии</a:t>
            </a:r>
          </a:p>
          <a:p>
            <a:r>
              <a:rPr lang="ru-RU" sz="2000" b="1" i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    </a:t>
            </a:r>
            <a:r>
              <a:rPr lang="ru-RU" sz="2000" b="1" cap="none" dirty="0" err="1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Петрусев</a:t>
            </a:r>
            <a:r>
              <a:rPr lang="ru-RU" sz="2000" b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Иван </a:t>
            </a:r>
            <a:r>
              <a:rPr lang="ru-RU" sz="2000" b="1" i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– </a:t>
            </a:r>
            <a:r>
              <a:rPr lang="ru-RU" sz="2000" b="1" i="1" cap="none" dirty="0" err="1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зам.председателя</a:t>
            </a:r>
            <a:r>
              <a:rPr lang="ru-RU" sz="2000" b="1" i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комиссии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484784"/>
            <a:ext cx="766767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К 1 января 2014 г. численность молодых предпринимателей города </a:t>
            </a:r>
          </a:p>
          <a:p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в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базе Молодежного совета составила – 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142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молодых </a:t>
            </a:r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предпринимателя</a:t>
            </a:r>
            <a:endParaRPr lang="ru-RU" b="1" i="1" cap="none" dirty="0" smtClean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314292"/>
            <a:ext cx="729411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В 2013 году проведен семинар «Твой шанс заявить о себе» с участием </a:t>
            </a:r>
          </a:p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53 молодых горожан.</a:t>
            </a:r>
          </a:p>
          <a:p>
            <a:endParaRPr lang="ru-RU" b="1" cap="none" dirty="0" smtClean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  <a:p>
            <a:r>
              <a:rPr lang="ru-RU" b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Направлено на городские и республиканские форумы, семинары и </a:t>
            </a:r>
          </a:p>
          <a:p>
            <a:r>
              <a:rPr lang="ru-RU" b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круглые столы – 71 участник из базы Молодежного совета</a:t>
            </a:r>
          </a:p>
        </p:txBody>
      </p:sp>
    </p:spTree>
    <p:extLst>
      <p:ext uri="{BB962C8B-B14F-4D97-AF65-F5344CB8AC3E}">
        <p14:creationId xmlns:p14="http://schemas.microsoft.com/office/powerpoint/2010/main" val="12578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30565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499992" y="1340768"/>
            <a:ext cx="4680520" cy="4051612"/>
            <a:chOff x="4572000" y="1556792"/>
            <a:chExt cx="4680520" cy="4051612"/>
          </a:xfrm>
        </p:grpSpPr>
        <p:graphicFrame>
          <p:nvGraphicFramePr>
            <p:cNvPr id="5" name="Диаграмма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18701337"/>
                </p:ext>
              </p:extLst>
            </p:nvPr>
          </p:nvGraphicFramePr>
          <p:xfrm>
            <a:off x="4572000" y="2276872"/>
            <a:ext cx="4572000" cy="29827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8172400" y="4869160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год</a:t>
              </a:r>
              <a:endParaRPr lang="ru-RU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32040" y="1556792"/>
              <a:ext cx="4176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Выделено средств </a:t>
              </a:r>
              <a:r>
                <a:rPr lang="ru-RU" sz="1600" b="1" dirty="0" smtClean="0"/>
                <a:t>для</a:t>
              </a:r>
              <a:r>
                <a:rPr lang="ru-RU" sz="1600" b="1" dirty="0" smtClean="0"/>
                <a:t> горожан </a:t>
              </a:r>
              <a:r>
                <a:rPr lang="ru-RU" sz="1600" b="1" dirty="0" smtClean="0"/>
                <a:t>Р</a:t>
              </a:r>
              <a:r>
                <a:rPr lang="ru-RU" sz="1600" b="1" dirty="0" smtClean="0"/>
                <a:t>еспублики Башкортостан, </a:t>
              </a:r>
              <a:r>
                <a:rPr lang="ru-RU" sz="1600" b="1" dirty="0" err="1" smtClean="0"/>
                <a:t>млн.руб</a:t>
              </a:r>
              <a:r>
                <a:rPr lang="ru-RU" sz="1600" b="1" dirty="0" smtClean="0"/>
                <a:t>.</a:t>
              </a:r>
            </a:p>
            <a:p>
              <a:r>
                <a:rPr lang="ru-RU" sz="1600" b="1" dirty="0" smtClean="0"/>
                <a:t>из них на Стерлитамак (красным)</a:t>
              </a:r>
              <a:endParaRPr lang="ru-RU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6296" y="5085184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/>
                <a:t>*по данным отдела </a:t>
              </a:r>
            </a:p>
            <a:p>
              <a:r>
                <a:rPr lang="ru-RU" sz="1400" b="1" i="1" dirty="0" smtClean="0"/>
                <a:t>жилищной политики</a:t>
              </a:r>
              <a:endParaRPr lang="ru-RU" sz="1400" b="1" i="1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592320" y="1556792"/>
            <a:ext cx="307904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Федеральная целевая программа «Жилище»           на 2011-2015 годы</a:t>
            </a:r>
          </a:p>
          <a:p>
            <a:pPr algn="ctr"/>
            <a:endParaRPr lang="ru-RU" sz="1200" b="1" dirty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  <a:p>
            <a:r>
              <a:rPr lang="ru-RU" b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Доля участия молодых </a:t>
            </a:r>
            <a:r>
              <a:rPr lang="ru-RU" b="1" cap="none" spc="-3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семей Стерлитамака </a:t>
            </a:r>
            <a:r>
              <a:rPr lang="ru-RU" sz="2000" b="1" cap="none" spc="-30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4 ÷ 11 % </a:t>
            </a:r>
            <a:r>
              <a:rPr lang="ru-RU" b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(от республиканских показателей)</a:t>
            </a:r>
          </a:p>
          <a:p>
            <a:endParaRPr lang="ru-RU" sz="1200" b="1" dirty="0" smtClean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Очередь составляет </a:t>
            </a:r>
          </a:p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более  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2000 семей  </a:t>
            </a:r>
            <a:endParaRPr lang="ru-RU" sz="2000" b="1" i="1" cap="none" dirty="0" smtClean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2320" y="288789"/>
            <a:ext cx="75516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u="sng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Комиссия по вопросам трудящейся молодежи</a:t>
            </a:r>
          </a:p>
          <a:p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 Данилов Аслан – </a:t>
            </a:r>
            <a:r>
              <a:rPr lang="ru-RU" sz="2000" b="1" i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председатель комиссии</a:t>
            </a:r>
          </a:p>
          <a:p>
            <a:r>
              <a:rPr lang="ru-RU" sz="2000" b="1" cap="none" dirty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</a:t>
            </a:r>
            <a:r>
              <a:rPr lang="ru-RU" sz="2000" b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 Ибрагимова Оксана – </a:t>
            </a:r>
            <a:r>
              <a:rPr lang="ru-RU" sz="2000" b="1" i="1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зам. председателя комиссии</a:t>
            </a:r>
          </a:p>
          <a:p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  </a:t>
            </a:r>
            <a:endParaRPr lang="ru-RU" sz="2000" b="1" i="1" cap="none" dirty="0" smtClean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7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174"/>
            <a:ext cx="9144000" cy="63056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2320" y="288789"/>
            <a:ext cx="7551680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u="sng" cap="none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Активная гражданская позиция:</a:t>
            </a:r>
          </a:p>
          <a:p>
            <a:endParaRPr lang="ru-RU" sz="1200" b="1" dirty="0" smtClean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  <a:p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Международный форум «Селигер - 2013» 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Партийный проект «Книги - детям»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Деловой форум «Российский регион в глобальном мире»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Молодежный форум ПФО «Иволга-2013»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Республиканский форум «Предпринимательство. Малые города и территории – точки роста» 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Семинары «Бренд города» </a:t>
            </a:r>
          </a:p>
          <a:p>
            <a:pPr>
              <a:spcBef>
                <a:spcPts val="1200"/>
              </a:spcBef>
            </a:pPr>
            <a:r>
              <a:rPr lang="ru-RU" b="1" u="sng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Благодарности: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   Куратору Молодежного совета – </a:t>
            </a:r>
            <a:r>
              <a:rPr lang="ru-RU" sz="2000" b="1" dirty="0" err="1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Максютову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А.М.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   Секретарю Совета ГО </a:t>
            </a:r>
            <a:r>
              <a:rPr lang="ru-RU" b="1" i="1" dirty="0" err="1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г.Стерлитамак</a:t>
            </a:r>
            <a: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 – 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Матюхиной М.Н</a:t>
            </a:r>
            <a:r>
              <a:rPr lang="ru-RU" sz="2000" b="1" i="1" dirty="0" smtClean="0">
                <a:ln w="11430"/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/>
                  </a:outerShdw>
                </a:effectLst>
              </a:rPr>
              <a:t>. </a:t>
            </a:r>
            <a:endParaRPr lang="ru-RU" sz="2000" b="1" i="1" cap="none" dirty="0" smtClean="0">
              <a:ln w="11430"/>
              <a:solidFill>
                <a:schemeClr val="bg1"/>
              </a:solidFill>
              <a:effectLst>
                <a:outerShdw blurRad="50800" dist="38100" dir="18900000" algn="bl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3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645</Words>
  <Application>Microsoft Office PowerPoint</Application>
  <PresentationFormat>Экран (4:3)</PresentationFormat>
  <Paragraphs>90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24</cp:revision>
  <dcterms:created xsi:type="dcterms:W3CDTF">2014-02-16T10:34:31Z</dcterms:created>
  <dcterms:modified xsi:type="dcterms:W3CDTF">2014-02-15T20:31:55Z</dcterms:modified>
</cp:coreProperties>
</file>